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97" r:id="rId2"/>
    <p:sldMasterId id="2147483753" r:id="rId3"/>
    <p:sldMasterId id="2147483769" r:id="rId4"/>
  </p:sldMasterIdLst>
  <p:notesMasterIdLst>
    <p:notesMasterId r:id="rId24"/>
  </p:notesMasterIdLst>
  <p:handoutMasterIdLst>
    <p:handoutMasterId r:id="rId25"/>
  </p:handoutMasterIdLst>
  <p:sldIdLst>
    <p:sldId id="257" r:id="rId5"/>
    <p:sldId id="15354" r:id="rId6"/>
    <p:sldId id="15350" r:id="rId7"/>
    <p:sldId id="15336" r:id="rId8"/>
    <p:sldId id="15330" r:id="rId9"/>
    <p:sldId id="1620" r:id="rId10"/>
    <p:sldId id="4351" r:id="rId11"/>
    <p:sldId id="15353" r:id="rId12"/>
    <p:sldId id="263" r:id="rId13"/>
    <p:sldId id="264" r:id="rId14"/>
    <p:sldId id="265" r:id="rId15"/>
    <p:sldId id="266" r:id="rId16"/>
    <p:sldId id="267" r:id="rId17"/>
    <p:sldId id="360" r:id="rId18"/>
    <p:sldId id="15351" r:id="rId19"/>
    <p:sldId id="15352" r:id="rId20"/>
    <p:sldId id="422" r:id="rId21"/>
    <p:sldId id="426" r:id="rId22"/>
    <p:sldId id="417" r:id="rId23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9" autoAdjust="0"/>
    <p:restoredTop sz="86207" autoAdjust="0"/>
  </p:normalViewPr>
  <p:slideViewPr>
    <p:cSldViewPr snapToGrid="0">
      <p:cViewPr>
        <p:scale>
          <a:sx n="130" d="100"/>
          <a:sy n="130" d="100"/>
        </p:scale>
        <p:origin x="1408" y="208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4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4898A-41A8-49D6-8E48-9D853EBFD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200" dirty="0">
                <a:latin typeface="IBM Plex Sans" panose="020B0503050203000203" pitchFamily="34" charset="77"/>
              </a:rPr>
              <a:t>,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1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1200" dirty="0">
                <a:latin typeface="IBM Plex Sans" panose="020B0503050203000203" pitchFamily="34" charset="77"/>
              </a:rPr>
              <a:t>tree </a:t>
            </a:r>
            <a:r>
              <a:rPr lang="en-US" sz="1200" dirty="0" err="1">
                <a:latin typeface="IBM Plex Sans" panose="020B0503050203000203" pitchFamily="34" charset="77"/>
              </a:rPr>
              <a:t>utilising</a:t>
            </a:r>
            <a:r>
              <a:rPr lang="en-US" sz="1200" dirty="0">
                <a:latin typeface="IBM Plex Sans" panose="020B0503050203000203" pitchFamily="34" charset="77"/>
              </a:rPr>
              <a:t>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Adding rich content: </a:t>
            </a:r>
            <a:r>
              <a:rPr lang="en-GB" sz="1200" i="1" dirty="0">
                <a:latin typeface="IBM Plex Sans" panose="020B0503050203000203" pitchFamily="34" charset="77"/>
              </a:rPr>
              <a:t>sending images</a:t>
            </a:r>
            <a:endParaRPr lang="en-US" sz="1200" i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an </a:t>
            </a:r>
            <a:r>
              <a:rPr lang="en-GB" sz="1200" b="1" dirty="0">
                <a:latin typeface="IBM Plex Sans" panose="020B0503050203000203" pitchFamily="34" charset="77"/>
              </a:rPr>
              <a:t>Assistant</a:t>
            </a:r>
            <a:r>
              <a:rPr lang="en-GB" sz="1200" dirty="0">
                <a:latin typeface="IBM Plex Sans" panose="020B0503050203000203" pitchFamily="34" charset="77"/>
              </a:rPr>
              <a:t> for your skill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 </a:t>
            </a:r>
            <a:r>
              <a:rPr lang="en-GB" sz="1200" b="1" dirty="0">
                <a:latin typeface="IBM Plex Sans" panose="020B0503050203000203" pitchFamily="34" charset="77"/>
              </a:rPr>
              <a:t>Preview Link</a:t>
            </a:r>
            <a:r>
              <a:rPr lang="en-GB" sz="1200" dirty="0">
                <a:latin typeface="IBM Plex Sans" panose="020B0503050203000203" pitchFamily="34" charset="77"/>
              </a:rPr>
              <a:t>: a web widget to test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 live </a:t>
            </a:r>
            <a:r>
              <a:rPr lang="en-GB" sz="1200" b="1" dirty="0">
                <a:latin typeface="IBM Plex Sans" panose="020B0503050203000203" pitchFamily="34" charset="77"/>
              </a:rPr>
              <a:t>web-hosted chatbot</a:t>
            </a:r>
            <a:endParaRPr lang="en-US" sz="1100" b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an IBM Watson NLU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Sentiment Analysis </a:t>
            </a:r>
            <a:r>
              <a:rPr lang="en-GB" sz="1200" dirty="0">
                <a:latin typeface="IBM Plex Sans" panose="020B0503050203000203" pitchFamily="34" charset="77"/>
              </a:rPr>
              <a:t>IBM Cloud Function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Watson Assistant to use </a:t>
            </a:r>
            <a:r>
              <a:rPr lang="en-GB" sz="1200" b="1" i="1" dirty="0">
                <a:latin typeface="IBM Plex Sans" panose="020B0503050203000203" pitchFamily="34" charset="77"/>
              </a:rPr>
              <a:t>IBM Cloud Functions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Submit Review </a:t>
            </a:r>
            <a:r>
              <a:rPr lang="en-GB" sz="1200" dirty="0">
                <a:latin typeface="IBM Plex Sans" panose="020B0503050203000203" pitchFamily="34" charset="77"/>
              </a:rPr>
              <a:t>intent and dialog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1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32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3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2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LASSE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>
                <a:outerShdw algn="ctr" rotWithShape="0">
                  <a:prstClr val="black"/>
                </a:outerShdw>
              </a:effectLst>
              <a:latin typeface="IBM Plex Sans Regular" charset="0"/>
              <a:ea typeface="IBM Plex Sans Regular" charset="0"/>
              <a:cs typeface="IBM Plex Sans Regular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https://</a:t>
            </a:r>
            <a:r>
              <a:rPr lang="en-US" sz="1200" dirty="0" err="1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www.youtube.com</a:t>
            </a:r>
            <a:r>
              <a:rPr lang="en-US" sz="1200" dirty="0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/</a:t>
            </a:r>
            <a:r>
              <a:rPr lang="en-US" sz="1200" dirty="0" err="1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watch?v</a:t>
            </a:r>
            <a:r>
              <a:rPr lang="en-US" sz="1200" dirty="0">
                <a:effectLst>
                  <a:outerShdw algn="ctr" rotWithShape="0">
                    <a:prstClr val="black"/>
                  </a:outerShdw>
                </a:effectLst>
                <a:latin typeface="IBM Plex Sans Regular" charset="0"/>
                <a:ea typeface="IBM Plex Sans Regular" charset="0"/>
                <a:cs typeface="IBM Plex Sans Regular" charset="0"/>
              </a:rPr>
              <a:t>=nFct6mUNmAw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“The messaging part is a product we’ve been working with for a number of years from a company called LivePerson. </a:t>
            </a:r>
            <a:r>
              <a:rPr lang="sv-SE" dirty="0" err="1"/>
              <a:t>They’re</a:t>
            </a:r>
            <a:r>
              <a:rPr lang="sv-SE" dirty="0"/>
              <a:t> the leading </a:t>
            </a:r>
            <a:r>
              <a:rPr lang="sv-SE" dirty="0" err="1"/>
              <a:t>provider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messaging</a:t>
            </a:r>
            <a:r>
              <a:rPr lang="sv-SE" dirty="0"/>
              <a:t> and </a:t>
            </a:r>
            <a:r>
              <a:rPr lang="sv-SE" dirty="0" err="1"/>
              <a:t>chat</a:t>
            </a:r>
            <a:r>
              <a:rPr lang="sv-SE" dirty="0"/>
              <a:t> </a:t>
            </a:r>
            <a:r>
              <a:rPr lang="sv-SE" dirty="0" err="1"/>
              <a:t>technologies</a:t>
            </a:r>
            <a:r>
              <a:rPr lang="sv-SE" dirty="0"/>
              <a:t>, and </a:t>
            </a:r>
            <a:r>
              <a:rPr lang="sv-SE" dirty="0" err="1"/>
              <a:t>we’ve</a:t>
            </a:r>
            <a:r>
              <a:rPr lang="sv-SE" dirty="0"/>
              <a:t> </a:t>
            </a:r>
            <a:r>
              <a:rPr lang="sv-SE" dirty="0" err="1"/>
              <a:t>incorporated</a:t>
            </a:r>
            <a:r>
              <a:rPr lang="sv-SE" dirty="0"/>
              <a:t> the </a:t>
            </a:r>
            <a:r>
              <a:rPr lang="sv-SE" dirty="0" err="1"/>
              <a:t>latest</a:t>
            </a:r>
            <a:r>
              <a:rPr lang="sv-SE" dirty="0"/>
              <a:t> version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software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app.  The pilot platform is currently powered by a combination of IBM Watson and LivePerson. In a </a:t>
            </a:r>
            <a:r>
              <a:rPr lang="sv-SE" dirty="0" err="1"/>
              <a:t>blend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technologies</a:t>
            </a:r>
            <a:r>
              <a:rPr lang="sv-SE" dirty="0"/>
              <a:t>, IBM Watson </a:t>
            </a:r>
            <a:r>
              <a:rPr lang="sv-SE" dirty="0" err="1"/>
              <a:t>provides</a:t>
            </a:r>
            <a:r>
              <a:rPr lang="sv-SE" dirty="0"/>
              <a:t> the </a:t>
            </a:r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intelligence</a:t>
            </a:r>
            <a:r>
              <a:rPr lang="sv-SE" dirty="0"/>
              <a:t> solution to </a:t>
            </a:r>
            <a:r>
              <a:rPr lang="sv-SE" dirty="0" err="1"/>
              <a:t>power</a:t>
            </a:r>
            <a:r>
              <a:rPr lang="sv-SE" dirty="0"/>
              <a:t> </a:t>
            </a:r>
            <a:r>
              <a:rPr lang="sv-SE" dirty="0" err="1"/>
              <a:t>TOBi</a:t>
            </a:r>
            <a:r>
              <a:rPr lang="sv-SE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45FB3-C421-0748-8160-519EF9C05B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1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IBM Plex Sans" panose="020B0503050203000203" pitchFamily="34" charset="77"/>
              </a:rPr>
              <a:t>Used to create conversation flows between your apps and your users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latin typeface="IBM Plex Sans" panose="020B0503050203000203" pitchFamily="34" charset="77"/>
              </a:rPr>
              <a:t>Assistants allow you to create </a:t>
            </a:r>
            <a:r>
              <a:rPr lang="en-GB" b="1" dirty="0">
                <a:latin typeface="IBM Plex Sans" panose="020B0503050203000203" pitchFamily="34" charset="77"/>
              </a:rPr>
              <a:t>integrations</a:t>
            </a:r>
            <a:r>
              <a:rPr lang="en-GB" dirty="0">
                <a:latin typeface="IBM Plex Sans" panose="020B0503050203000203" pitchFamily="34" charset="77"/>
              </a:rPr>
              <a:t> that publish your chatbot to the channels where your users go for help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IBM Plex Sans" panose="020B0503050203000203" pitchFamily="34" charset="77"/>
              </a:rPr>
              <a:t>recognise</a:t>
            </a:r>
            <a:r>
              <a:rPr lang="en-US" sz="1600" dirty="0">
                <a:latin typeface="IBM Plex Sans" panose="020B0503050203000203" pitchFamily="34" charset="77"/>
              </a:rPr>
              <a:t>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9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Aikomus salasanan resetointi</a:t>
            </a:r>
          </a:p>
        </p:txBody>
      </p:sp>
    </p:spTree>
    <p:extLst>
      <p:ext uri="{BB962C8B-B14F-4D97-AF65-F5344CB8AC3E}">
        <p14:creationId xmlns:p14="http://schemas.microsoft.com/office/powerpoint/2010/main" val="148864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40143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5738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5501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1275766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9839505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08126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6030918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2758326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5432567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48615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6617011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31276989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130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38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748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854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33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834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068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49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975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86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1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165616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28748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6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61703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01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902712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67678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01011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621867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51035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7828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531070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672835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32094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8305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46867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9788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746513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21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4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72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4888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62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75936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60046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0860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4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368701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fi-FI"/>
              <a:t>Lisää taulukko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4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02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286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630417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2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6615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42875" tIns="125730" rIns="142875" bIns="142875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398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75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0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7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467456" y="4980841"/>
            <a:ext cx="1840301" cy="1327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charset="0"/>
              </a:rPr>
              <a:t>Think 2018 /  November 1, 2018 / © 2018 IBM Corporation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charset="0"/>
            </a:endParaRPr>
          </a:p>
          <a:p>
            <a:r>
              <a:rPr lang="en-US" sz="499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65282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285875"/>
            <a:ext cx="9144000" cy="3857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43375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33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23" name="image2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28600" y="242818"/>
            <a:ext cx="5715000" cy="1339455"/>
          </a:xfrm>
          <a:prstGeom prst="rect">
            <a:avLst/>
          </a:prstGeom>
        </p:spPr>
        <p:txBody>
          <a:bodyPr lIns="45717" tIns="45717" rIns="45717" bIns="45717">
            <a:normAutofit/>
          </a:bodyPr>
          <a:lstStyle>
            <a:lvl1pPr>
              <a:defRPr sz="1406">
                <a:solidFill>
                  <a:srgbClr val="798088"/>
                </a:solidFill>
              </a:defRPr>
            </a:lvl1pPr>
            <a:lvl2pPr marL="287144" indent="-107144">
              <a:defRPr sz="1406">
                <a:solidFill>
                  <a:srgbClr val="798088"/>
                </a:solidFill>
              </a:defRPr>
            </a:lvl2pPr>
            <a:lvl3pPr marL="429110" indent="-120536">
              <a:defRPr sz="1406">
                <a:solidFill>
                  <a:srgbClr val="798088"/>
                </a:solidFill>
              </a:defRPr>
            </a:lvl3pPr>
            <a:lvl4pPr marL="574901" indent="-137755">
              <a:defRPr sz="1406">
                <a:solidFill>
                  <a:srgbClr val="798088"/>
                </a:solidFill>
              </a:defRPr>
            </a:lvl4pPr>
            <a:lvl5pPr marL="726433" indent="-160715">
              <a:defRPr sz="1406">
                <a:solidFill>
                  <a:srgbClr val="7980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5007956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316" y="213035"/>
            <a:ext cx="8470425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317" y="1200153"/>
            <a:ext cx="8470424" cy="339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948" y="4807368"/>
            <a:ext cx="2965109" cy="273844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1302894-A134-AC4C-A538-B5EF7886A7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 94"/>
          <p:cNvSpPr/>
          <p:nvPr userDrawn="1"/>
        </p:nvSpPr>
        <p:spPr>
          <a:xfrm>
            <a:off x="3673405" y="4971493"/>
            <a:ext cx="1616228" cy="8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9A9A9"/>
              </a:buClr>
              <a:buFont typeface="Arial"/>
              <a:buNone/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IF and IBM Confidential</a:t>
            </a:r>
            <a:r>
              <a:rPr lang="zh-TW" alt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 </a:t>
            </a:r>
            <a:r>
              <a:rPr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©201</a:t>
            </a: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7</a:t>
            </a:r>
            <a:endParaRPr sz="625" spc="-28" dirty="0">
              <a:solidFill>
                <a:schemeClr val="bg1">
                  <a:lumMod val="75000"/>
                </a:schemeClr>
              </a:solidFill>
              <a:uFill>
                <a:solidFill>
                  <a:srgbClr val="7A7A7A"/>
                </a:solidFill>
              </a:uFill>
              <a:latin typeface="Arial" charset="0"/>
              <a:ea typeface="Arial" charset="0"/>
              <a:cs typeface="Arial" charset="0"/>
              <a:sym typeface="HelvNeue Light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7757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857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0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5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185737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572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5364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5229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432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6" y="4886335"/>
            <a:ext cx="353822" cy="142875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816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69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85876"/>
            <a:ext cx="9144000" cy="385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84286" y="4589145"/>
            <a:ext cx="4114800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4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6"/>
            <a:ext cx="353824" cy="1428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8572500" cy="714375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009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72000"/>
            <a:ext cx="1885951" cy="3028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715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72000"/>
            <a:ext cx="1885950" cy="302895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623171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7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2" y="1285876"/>
            <a:ext cx="4143375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572000" y="1285876"/>
            <a:ext cx="4286250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625"/>
            </a:lvl2pPr>
            <a:lvl3pPr>
              <a:defRPr sz="625"/>
            </a:lvl3pPr>
            <a:lvl4pPr>
              <a:defRPr sz="625"/>
            </a:lvl4pPr>
            <a:lvl5pPr>
              <a:defRPr sz="625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3140345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41686"/>
            <a:ext cx="7488238" cy="377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3850" y="519114"/>
            <a:ext cx="7488238" cy="540544"/>
          </a:xfrm>
        </p:spPr>
        <p:txBody>
          <a:bodyPr/>
          <a:lstStyle>
            <a:lvl1pPr marL="0" indent="0">
              <a:buFontTx/>
              <a:buNone/>
              <a:defRPr sz="13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58DCC4-30B9-493D-AA83-E6628174FD15}" type="datetime1">
              <a:rPr lang="en-US" noProof="0" smtClean="0"/>
              <a:t>11/20/19</a:t>
            </a:fld>
            <a:endParaRPr lang="en-US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401" y="583326"/>
            <a:ext cx="756000" cy="2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270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B9C6E-A4CE-4F53-A2D3-01B7CEC32E2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92C2-A41E-403A-B869-4C3942456432}" type="datetime3">
              <a:rPr lang="zh-CN" altLang="en-US">
                <a:solidFill>
                  <a:srgbClr val="000000"/>
                </a:solidFill>
              </a:rPr>
              <a:pPr>
                <a:defRPr/>
              </a:pPr>
              <a:t>2019年11月20日星期三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8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18291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61284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58304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565650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24395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68657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02361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19076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62587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652463" y="-96838"/>
            <a:ext cx="7524750" cy="501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6206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76440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-484342"/>
            <a:ext cx="10972800" cy="731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66354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58458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lIns="101600" tIns="101600" rIns="101600" bIns="101600"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330219" cy="329834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057718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lIns="0" tIns="0" rIns="0" bIns="0" anchor="t"/>
          <a:lstStyle>
            <a:lvl1pPr algn="l" defTabSz="457188">
              <a:lnSpc>
                <a:spcPct val="90000"/>
              </a:lnSpc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024"/>
            <a:ext cx="4114800" cy="4500246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457188">
              <a:spcBef>
                <a:spcPts val="1050"/>
              </a:spcBef>
              <a:buClrTx/>
              <a:buSzTx/>
              <a:buNone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4" indent="-173034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284949" indent="-173034" defTabSz="457188">
              <a:spcBef>
                <a:spcPts val="1050"/>
              </a:spcBef>
              <a:buClrTx/>
              <a:buSzPct val="100000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396865" indent="-168271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488144" indent="-173034" defTabSz="457188">
              <a:spcBef>
                <a:spcPts val="1050"/>
              </a:spcBef>
              <a:buClrTx/>
              <a:buSzPct val="100000"/>
              <a:buChar char="»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2808" y="4853510"/>
            <a:ext cx="102592" cy="83100"/>
          </a:xfrm>
          <a:prstGeom prst="rect">
            <a:avLst/>
          </a:prstGeom>
        </p:spPr>
        <p:txBody>
          <a:bodyPr lIns="0" tIns="0" rIns="0" bIns="0" anchor="ctr"/>
          <a:lstStyle>
            <a:lvl1pPr algn="r" defTabSz="514350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72093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88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525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7809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007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8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74.xml"/><Relationship Id="rId50" Type="http://schemas.openxmlformats.org/officeDocument/2006/relationships/slideLayout" Target="../slideLayouts/slideLayout77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40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72.xml"/><Relationship Id="rId53" Type="http://schemas.openxmlformats.org/officeDocument/2006/relationships/slideLayout" Target="../slideLayouts/slideLayout80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9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75.xml"/><Relationship Id="rId8" Type="http://schemas.openxmlformats.org/officeDocument/2006/relationships/slideLayout" Target="../slideLayouts/slideLayout35.xml"/><Relationship Id="rId51" Type="http://schemas.openxmlformats.org/officeDocument/2006/relationships/slideLayout" Target="../slideLayouts/slideLayout78.xml"/><Relationship Id="rId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68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7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noProof="0"/>
              <a:t>Muokkaa ots. perustyyl. napsautt.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i-FI" noProof="0"/>
              <a:t>Muokkaa tekstin perustyylejä napsauttamalla
toinen taso
kolmas taso
neljäs taso
viides taso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41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1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227626" cy="2272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13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6" Type="http://schemas.openxmlformats.org/officeDocument/2006/relationships/hyperlink" Target="https://www.ibm.com/case-studies/op-financial-grou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youtu.be/GFZ2IaTVkY8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4.xml"/><Relationship Id="rId6" Type="http://schemas.openxmlformats.org/officeDocument/2006/relationships/hyperlink" Target="https://youtu.be/KuqvQr7DiTQ" TargetMode="External"/><Relationship Id="rId5" Type="http://schemas.openxmlformats.org/officeDocument/2006/relationships/hyperlink" Target="https://youtu.be/6WmgCu8zeVc" TargetMode="External"/><Relationship Id="rId4" Type="http://schemas.openxmlformats.org/officeDocument/2006/relationships/hyperlink" Target="https://www.youtube.com/watch?v=GFZ2IaTVkY8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0FF9648-4447-024E-A85F-C60DD122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Watson Assistant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r>
              <a:rPr lang="fi-FI" sz="1350" dirty="0"/>
              <a:t>Jenni </a:t>
            </a:r>
            <a:r>
              <a:rPr lang="fi-FI" sz="1350" dirty="0" err="1"/>
              <a:t>Hautojärvi</a:t>
            </a:r>
            <a:br>
              <a:rPr lang="fi-FI" sz="1350" dirty="0"/>
            </a:br>
            <a:r>
              <a:rPr lang="fi-FI" sz="1350" dirty="0"/>
              <a:t>Client Technical </a:t>
            </a:r>
            <a:r>
              <a:rPr lang="fi-FI" sz="1350" dirty="0" err="1"/>
              <a:t>Specialist</a:t>
            </a:r>
            <a:br>
              <a:rPr lang="fi-FI" sz="1350" dirty="0"/>
            </a:br>
            <a:r>
              <a:rPr lang="fi-FI" sz="1350" dirty="0"/>
              <a:t>IBM </a:t>
            </a:r>
            <a:r>
              <a:rPr lang="fi-FI" sz="1350" dirty="0" err="1"/>
              <a:t>Cloud</a:t>
            </a:r>
            <a:br>
              <a:rPr lang="fi-FI" sz="1350" dirty="0"/>
            </a:br>
            <a:br>
              <a:rPr lang="fi-FI" sz="1350" dirty="0"/>
            </a:br>
            <a:br>
              <a:rPr lang="fi-FI" sz="1350" dirty="0"/>
            </a:br>
            <a:r>
              <a:rPr lang="fi-FI" sz="1400" dirty="0"/>
              <a:t>Lasse Huotari</a:t>
            </a:r>
            <a:br>
              <a:rPr lang="fi-FI" sz="1400" dirty="0"/>
            </a:br>
            <a:r>
              <a:rPr lang="fi-FI" sz="1400" dirty="0"/>
              <a:t>Client Technical </a:t>
            </a:r>
            <a:r>
              <a:rPr lang="fi-FI" sz="1400" dirty="0" err="1"/>
              <a:t>Specialist</a:t>
            </a:r>
            <a:br>
              <a:rPr lang="fi-FI" sz="1400" dirty="0"/>
            </a:br>
            <a:r>
              <a:rPr lang="fi-FI" sz="1400" dirty="0"/>
              <a:t>Data Science &amp; AI</a:t>
            </a:r>
            <a:br>
              <a:rPr lang="fi-FI" sz="1350" dirty="0"/>
            </a:br>
            <a:endParaRPr lang="fi-FI" sz="1350" dirty="0"/>
          </a:p>
        </p:txBody>
      </p:sp>
    </p:spTree>
    <p:extLst>
      <p:ext uri="{BB962C8B-B14F-4D97-AF65-F5344CB8AC3E}">
        <p14:creationId xmlns:p14="http://schemas.microsoft.com/office/powerpoint/2010/main" val="182656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" y="35269"/>
            <a:ext cx="9195127" cy="51722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" y="36856"/>
            <a:ext cx="9012957" cy="50697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288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" y="29338"/>
            <a:ext cx="9039687" cy="50848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403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" y="13476"/>
            <a:ext cx="9096086" cy="5116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341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Discovery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marL="0" marR="0" lvl="0" indent="0" algn="ctr" defTabSz="3050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4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D7BC2BC8-1C4D-C641-BFC0-890C585C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01" b="27657"/>
          <a:stretch/>
        </p:blipFill>
        <p:spPr>
          <a:xfrm>
            <a:off x="-81639" y="0"/>
            <a:ext cx="9225639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B78B6-AB88-B247-82FD-E5329A46FE5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5"/>
            <a:ext cx="852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1: Cognitive Chatbot Basics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800" y="1296000"/>
            <a:ext cx="748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guide you when buying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a new mobile phone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B50E8-A841-C34F-AF6A-6C335097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44" y="2895405"/>
            <a:ext cx="1317654" cy="12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0DF25A8D-E97E-DB46-9791-3F7A111FD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" b="2038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C6CAC7-C256-1143-AFBE-D5132A2CD837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2: Chatbot Integrations</a:t>
            </a:r>
          </a:p>
          <a:p>
            <a:pPr algn="ctr"/>
            <a:endParaRPr lang="en-US" sz="36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799" y="1296000"/>
            <a:ext cx="7860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Use Watson Assistant </a:t>
            </a:r>
            <a:r>
              <a:rPr lang="en-GB" sz="2400" i="1" dirty="0">
                <a:latin typeface="IBM Plex Sans" panose="020B0503050203000203" pitchFamily="34" charset="77"/>
              </a:rPr>
              <a:t>integrations </a:t>
            </a:r>
            <a:r>
              <a:rPr lang="en-GB" sz="2400" dirty="0">
                <a:latin typeface="IBM Plex Sans" panose="020B0503050203000203" pitchFamily="34" charset="77"/>
              </a:rPr>
              <a:t>to access your chatbot using:</a:t>
            </a:r>
            <a:endParaRPr lang="en-GB" sz="24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web-hosted chat widget you can use for testing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live, publicly available web-hosted version of your chatbot</a:t>
            </a: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917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E7ACEBAC-92D5-4C47-B7C1-68E22D87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 r="32889" b="-1299"/>
          <a:stretch/>
        </p:blipFill>
        <p:spPr>
          <a:xfrm>
            <a:off x="0" y="-746023"/>
            <a:ext cx="9144000" cy="6812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CE5248-6D20-7B4E-BE33-EEAA910F4D6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3: Understanding User Sentiment </a:t>
            </a:r>
            <a:b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</a:b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Integrating Watson Natural Language Understanding</a:t>
            </a:r>
            <a:endParaRPr lang="en-US" sz="24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390" y="1182325"/>
            <a:ext cx="73006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Extend your chatbot to provide a new function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Allow the user to submit a review of a phone and respond based on user sentiment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Use Watson Assistant </a:t>
            </a:r>
            <a:r>
              <a:rPr lang="en-US" sz="1800" b="1" i="1" dirty="0">
                <a:latin typeface="IBM Plex Sans" panose="020B0503050203000203" pitchFamily="34" charset="77"/>
              </a:rPr>
              <a:t>option</a:t>
            </a:r>
            <a:r>
              <a:rPr lang="en-US" sz="1800" i="1" dirty="0">
                <a:latin typeface="IBM Plex Sans" panose="020B0503050203000203" pitchFamily="34" charset="77"/>
              </a:rPr>
              <a:t> response to prompt the user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Introduce </a:t>
            </a:r>
            <a:r>
              <a:rPr lang="en-US" b="1" i="1" dirty="0">
                <a:latin typeface="IBM Plex Sans" panose="020B0503050203000203" pitchFamily="34" charset="77"/>
              </a:rPr>
              <a:t>Watson Natural Language Understanding (NLU)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Sentiment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Emotion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Extracting entities, keywords and concepts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Use </a:t>
            </a:r>
            <a:r>
              <a:rPr lang="en-US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IBM Cloud Functions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to integrate Watson NLU into your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B2335-5F53-524C-B87D-9BB85ADA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76" y="3218786"/>
            <a:ext cx="1087672" cy="10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263F818-1A35-B247-8DCC-5AE4E900E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" y="766595"/>
            <a:ext cx="7351684" cy="437690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57248"/>
            <a:ext cx="852633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Natural Language Understanding</a:t>
            </a:r>
            <a:endParaRPr lang="en-US" sz="32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797C58-96B3-7B4B-9F8C-C2E871922D94}"/>
              </a:ext>
            </a:extLst>
          </p:cNvPr>
          <p:cNvSpPr txBox="1">
            <a:spLocks/>
          </p:cNvSpPr>
          <p:nvPr/>
        </p:nvSpPr>
        <p:spPr bwMode="auto">
          <a:xfrm>
            <a:off x="5076461" y="1038871"/>
            <a:ext cx="3474370" cy="400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8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1" indent="0" algn="ctr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None/>
              <a:defRPr sz="15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685783" indent="0" algn="ctr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351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028674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4pPr>
            <a:lvl5pPr marL="1371566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5pPr>
            <a:lvl6pPr marL="1714457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6pPr>
            <a:lvl7pPr marL="2057349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7pPr>
            <a:lvl8pPr marL="240024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8pPr>
            <a:lvl9pPr marL="2743131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r>
              <a:rPr lang="en-US" sz="1600" i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Passed to NLU</a:t>
            </a:r>
          </a:p>
          <a:p>
            <a:pPr algn="r">
              <a:lnSpc>
                <a:spcPct val="100000"/>
              </a:lnSpc>
            </a:pPr>
            <a:r>
              <a:rPr lang="en-US" sz="1600" i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Response based on sentiment</a:t>
            </a: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F0796-5BBA-7A41-8497-27556FA5CDA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85254" y="4102443"/>
            <a:ext cx="1581666" cy="36015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B83294-4307-594E-AD77-E12AC561F01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61038" y="4462594"/>
            <a:ext cx="2446638" cy="3688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560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  <a:br>
              <a:rPr lang="en-US" sz="2400" dirty="0">
                <a:latin typeface="IBM Plex Sans" panose="020B0503050203000203" pitchFamily="34" charset="77"/>
              </a:rPr>
            </a:b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/Watson-Assistant-Labs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5BFA87-83AB-9B43-944E-E0B1FC2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9" y="0"/>
            <a:ext cx="4799141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666C-8AA5-E849-BF6B-F9DA4D6FD0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69CD2-4FF9-4A49-A0B7-7CC7020E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71450"/>
            <a:ext cx="8572500" cy="998220"/>
          </a:xfrm>
        </p:spPr>
        <p:txBody>
          <a:bodyPr/>
          <a:lstStyle/>
          <a:p>
            <a:r>
              <a:rPr lang="en-US" dirty="0"/>
              <a:t>Our vision: </a:t>
            </a:r>
            <a:r>
              <a:rPr lang="fi-FI" dirty="0"/>
              <a:t>For a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company</a:t>
            </a:r>
            <a:r>
              <a:rPr lang="fi-FI" dirty="0"/>
              <a:t>,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branded</a:t>
            </a:r>
            <a:r>
              <a:rPr lang="fi-FI" dirty="0"/>
              <a:t>, </a:t>
            </a:r>
            <a:r>
              <a:rPr lang="fi-FI" dirty="0" err="1"/>
              <a:t>trusted</a:t>
            </a:r>
            <a:r>
              <a:rPr lang="fi-FI" dirty="0"/>
              <a:t>, and </a:t>
            </a:r>
            <a:r>
              <a:rPr lang="fi-FI" dirty="0" err="1"/>
              <a:t>personalized</a:t>
            </a:r>
            <a:r>
              <a:rPr lang="fi-FI" dirty="0"/>
              <a:t> '</a:t>
            </a:r>
            <a:r>
              <a:rPr lang="fi-FI" b="1" dirty="0" err="1"/>
              <a:t>one</a:t>
            </a:r>
            <a:r>
              <a:rPr lang="fi-FI" b="1" dirty="0"/>
              <a:t> stop shop</a:t>
            </a:r>
            <a:r>
              <a:rPr lang="fi-FI" dirty="0"/>
              <a:t>’,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inbound</a:t>
            </a:r>
            <a:r>
              <a:rPr lang="fi-FI" dirty="0"/>
              <a:t> and </a:t>
            </a:r>
            <a:r>
              <a:rPr lang="fi-FI" dirty="0" err="1"/>
              <a:t>outbound</a:t>
            </a:r>
            <a:r>
              <a:rPr lang="fi-FI" dirty="0"/>
              <a:t> </a:t>
            </a:r>
            <a:r>
              <a:rPr lang="fi-FI" dirty="0" err="1"/>
              <a:t>communication</a:t>
            </a:r>
            <a:endParaRPr lang="en-US" sz="2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B5AD3-C1D2-9145-AF11-BFD3C2A0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5" y="1714501"/>
            <a:ext cx="8477511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3802774" cy="1714500"/>
          </a:xfrm>
        </p:spPr>
        <p:txBody>
          <a:bodyPr/>
          <a:lstStyle/>
          <a:p>
            <a:pPr defTabSz="304788">
              <a:defRPr/>
            </a:pPr>
            <a:r>
              <a:rPr lang="en-US" sz="2500" b="1" dirty="0">
                <a:latin typeface="IBM Plex Sans" charset="0"/>
                <a:ea typeface="IBM Plex Sans" charset="0"/>
                <a:cs typeface="IBM Plex Sans" charset="0"/>
              </a:rPr>
              <a:t>Key Use Cases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Employee Productivity</a:t>
            </a:r>
            <a:endParaRPr lang="en-US" altLang="en-US" sz="2000" b="1" spc="78" dirty="0">
              <a:solidFill>
                <a:srgbClr val="FFFFFF"/>
              </a:solidFill>
              <a:sym typeface="Helvetica Neue for IBM" charset="0"/>
            </a:endParaRPr>
          </a:p>
          <a:p>
            <a:endParaRPr lang="en-US" altLang="en-US" sz="1200" dirty="0">
              <a:solidFill>
                <a:srgbClr val="FFFFFF"/>
              </a:solidFill>
              <a:sym typeface="Helvetica Neue for IBM" charset="0"/>
            </a:endParaRPr>
          </a:p>
          <a:p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Simplify access to common questions and tasks through enterprise channels </a:t>
            </a:r>
            <a:r>
              <a:rPr lang="mr-IN" altLang="en-US" sz="1125" dirty="0">
                <a:solidFill>
                  <a:srgbClr val="FFFFFF"/>
                </a:solidFill>
                <a:sym typeface="Helvetica Neue for IBM" charset="0"/>
              </a:rPr>
              <a:t>–</a:t>
            </a:r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 often HR related.</a:t>
            </a:r>
          </a:p>
          <a:p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286000" y="2579538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for IBM" charset="0"/>
              </a:rPr>
              <a:t>Conversational Commerce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Provide guided buying experience for prospective customers to purchase goods and services through the mobile or messaging channel of their choice.</a:t>
            </a:r>
          </a:p>
          <a:p>
            <a:endParaRPr lang="en-US" sz="20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531622" y="4886338"/>
            <a:ext cx="7326634" cy="188339"/>
            <a:chOff x="1531620" y="4890834"/>
            <a:chExt cx="7326630" cy="1885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101" y="4890834"/>
              <a:ext cx="354149" cy="143007"/>
            </a:xfrm>
            <a:prstGeom prst="rect">
              <a:avLst/>
            </a:prstGeom>
          </p:spPr>
        </p:pic>
        <p:sp>
          <p:nvSpPr>
            <p:cNvPr id="19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1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000000"/>
              </a:solidFill>
              <a:latin typeface="Arial Regular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31621" y="4886338"/>
            <a:ext cx="7326469" cy="188339"/>
            <a:chOff x="1531620" y="4890834"/>
            <a:chExt cx="7326468" cy="18851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264" y="4890834"/>
              <a:ext cx="353824" cy="143007"/>
            </a:xfrm>
            <a:prstGeom prst="rect">
              <a:avLst/>
            </a:prstGeom>
          </p:spPr>
        </p:pic>
        <p:sp>
          <p:nvSpPr>
            <p:cNvPr id="24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FFFFFF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FFFFFF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FFFFFF"/>
              </a:solidFill>
              <a:latin typeface="Arial Regular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3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</a:t>
              </a:r>
              <a:r>
                <a:rPr lang="en-US" sz="250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 </a:t>
              </a: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2018 IBM Corporation               </a:t>
              </a:r>
            </a:p>
          </p:txBody>
        </p:sp>
        <p:sp>
          <p:nvSpPr>
            <p:cNvPr id="3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t> </a:t>
              </a:r>
              <a:fld id="{7C9968D1-C8E5-4FE3-AED4-7D4518C301B3}" type="datetime3">
                <a:rPr lang="en-US" sz="499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pPr defTabSz="6858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t>20 November 2019</a:t>
              </a:fld>
              <a:endParaRPr lang="en-US" sz="499" dirty="0">
                <a:solidFill>
                  <a:srgbClr val="000000">
                    <a:alpha val="60000"/>
                  </a:srgbClr>
                </a:solidFill>
                <a:latin typeface="Arial Regular" charset="0"/>
                <a:cs typeface="Arial Regular" charset="0"/>
              </a:endParaRPr>
            </a:p>
          </p:txBody>
        </p:sp>
      </p:grpSp>
      <p:sp>
        <p:nvSpPr>
          <p:cNvPr id="33" name="Slide Number Placeholder 2"/>
          <p:cNvSpPr txBox="1">
            <a:spLocks/>
          </p:cNvSpPr>
          <p:nvPr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500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500" dirty="0">
              <a:solidFill>
                <a:srgbClr val="000000"/>
              </a:solidFill>
              <a:latin typeface="Arial Regular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2865D09-50B1-5447-AF2D-F42652018D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EEF4647-822D-9A46-B00F-F3F8A25EF5A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987A00-CEE7-4E42-81F1-11541152A5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1752"/>
            <a:ext cx="2285834" cy="2571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A44693-A5A6-4A4F-A2FC-0423A6CB56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5" y="2571749"/>
            <a:ext cx="2286167" cy="25717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F57BF-11F7-964C-8457-B543BF47CF4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8"/>
          <a:stretch/>
        </p:blipFill>
        <p:spPr>
          <a:xfrm>
            <a:off x="6854831" y="-28575"/>
            <a:ext cx="2286002" cy="260032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1ED20F-9028-0A43-9D11-7CB355B884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Customer Care</a:t>
            </a:r>
          </a:p>
          <a:p>
            <a:endParaRPr lang="en-US" b="1" spc="78" dirty="0">
              <a:solidFill>
                <a:srgbClr val="FFFFFF"/>
              </a:solidFill>
              <a:sym typeface="Helvetica Neue Thin"/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Through the Watson Assistant, IBM can decrease call center operations cost, while improving the customer experience and developing new revenue streams.</a:t>
            </a:r>
            <a:endParaRPr lang="en-US" sz="1125" b="1" spc="78" dirty="0">
              <a:solidFill>
                <a:srgbClr val="FFFFFF"/>
              </a:solidFill>
              <a:sym typeface="Helvetica Neue Thin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32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BDC-0C32-2B46-826A-336DD4C6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750" b="1" dirty="0"/>
              <a:t>Key </a:t>
            </a:r>
            <a:r>
              <a:rPr lang="fi-FI" sz="2750" b="1" dirty="0" err="1"/>
              <a:t>Benefits</a:t>
            </a:r>
            <a:endParaRPr lang="fi-FI" sz="275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76569-9934-8A45-BDBD-3CAD811BF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51F79-D145-E149-BE2D-1F25E06E9E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9626-B5C1-274E-A84C-18891EB6010E}"/>
              </a:ext>
            </a:extLst>
          </p:cNvPr>
          <p:cNvSpPr txBox="1"/>
          <p:nvPr/>
        </p:nvSpPr>
        <p:spPr>
          <a:xfrm>
            <a:off x="252074" y="1764132"/>
            <a:ext cx="809625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Improve User Experience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Respond to customers by avoiding ‘wait’ queues, make self service available 24/7 while providing a consistent brand experience to your customers.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Lower Operating Costs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Through Watson Assistant, IBM can decrease call center operation costs through self service and deflection of incoming queries.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Generate New Revenue Streams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1C72FB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Leverage Next Best Action to upsell and drive additional revenue.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8347B6-3B24-744B-B9F5-19157C46F6A7}"/>
              </a:ext>
            </a:extLst>
          </p:cNvPr>
          <p:cNvCxnSpPr>
            <a:cxnSpLocks/>
          </p:cNvCxnSpPr>
          <p:nvPr/>
        </p:nvCxnSpPr>
        <p:spPr>
          <a:xfrm>
            <a:off x="333377" y="2652832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362E04-8C7C-8F4B-A2A2-C8359D67C844}"/>
              </a:ext>
            </a:extLst>
          </p:cNvPr>
          <p:cNvCxnSpPr/>
          <p:nvPr/>
        </p:nvCxnSpPr>
        <p:spPr>
          <a:xfrm>
            <a:off x="333377" y="3584929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5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0"/>
          <p:cNvSpPr>
            <a:spLocks/>
          </p:cNvSpPr>
          <p:nvPr/>
        </p:nvSpPr>
        <p:spPr bwMode="auto">
          <a:xfrm>
            <a:off x="1373983" y="2333627"/>
            <a:ext cx="2069306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3" name="Text Placeholder 50"/>
          <p:cNvSpPr>
            <a:spLocks/>
          </p:cNvSpPr>
          <p:nvPr/>
        </p:nvSpPr>
        <p:spPr bwMode="auto">
          <a:xfrm>
            <a:off x="1372791" y="3293271"/>
            <a:ext cx="2070497" cy="14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B32AF0-627E-D24C-A39D-0D321BBF69D9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0"/>
            <a:ext cx="4582010" cy="5143500"/>
            <a:chOff x="0" y="0"/>
            <a:chExt cx="610934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ADE89C-11A7-9048-AE82-D172F22A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6109347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5BFFC-9A12-484F-BA90-B8F15993C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534" y="3328591"/>
              <a:ext cx="3659563" cy="23112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70E387-9808-A84A-82C4-B29CADCE88B6}"/>
                </a:ext>
              </a:extLst>
            </p:cNvPr>
            <p:cNvSpPr/>
            <p:nvPr/>
          </p:nvSpPr>
          <p:spPr>
            <a:xfrm>
              <a:off x="860393" y="3410125"/>
              <a:ext cx="19529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fi-FI" sz="844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0010" y="0"/>
            <a:ext cx="4582010" cy="5154294"/>
          </a:xfrm>
          <a:prstGeom prst="rect">
            <a:avLst/>
          </a:prstGeom>
          <a:gradFill>
            <a:gsLst>
              <a:gs pos="0">
                <a:srgbClr val="FF6C14">
                  <a:alpha val="25000"/>
                </a:srgbClr>
              </a:gs>
              <a:gs pos="53000">
                <a:srgbClr val="FF6C14">
                  <a:alpha val="0"/>
                </a:srgb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noAutofit/>
          </a:bodyPr>
          <a:lstStyle/>
          <a:p>
            <a:pPr defTabSz="30538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25" kern="0">
              <a:solidFill>
                <a:prstClr val="white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age2.png">
            <a:extLst>
              <a:ext uri="{FF2B5EF4-FFF2-40B4-BE49-F238E27FC236}">
                <a16:creationId xmlns:a16="http://schemas.microsoft.com/office/drawing/2014/main" id="{3D07A7E4-A4F0-1F4C-9680-30D184EA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6"/>
            <a:extLst>
              <a:ext uri="{FF2B5EF4-FFF2-40B4-BE49-F238E27FC236}">
                <a16:creationId xmlns:a16="http://schemas.microsoft.com/office/drawing/2014/main" id="{2060C9C3-25AE-6F4A-ABAE-E05456ECADAB}"/>
              </a:ext>
            </a:extLst>
          </p:cNvPr>
          <p:cNvSpPr/>
          <p:nvPr/>
        </p:nvSpPr>
        <p:spPr>
          <a:xfrm>
            <a:off x="275398" y="182082"/>
            <a:ext cx="1348446" cy="22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</a:t>
            </a:r>
            <a:endParaRPr lang="fi-FI" sz="844" b="1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50"/>
          <p:cNvSpPr>
            <a:spLocks noGrp="1"/>
          </p:cNvSpPr>
          <p:nvPr>
            <p:ph type="body" sz="quarter" idx="4294967295"/>
          </p:nvPr>
        </p:nvSpPr>
        <p:spPr>
          <a:xfrm>
            <a:off x="3804560" y="1843396"/>
            <a:ext cx="2395182" cy="2972036"/>
          </a:xfrm>
          <a:prstGeom prst="rect">
            <a:avLst/>
          </a:prstGeom>
          <a:solidFill>
            <a:srgbClr val="FF6C14"/>
          </a:solidFill>
          <a:ln w="9525">
            <a:noFill/>
          </a:ln>
        </p:spPr>
        <p:txBody>
          <a:bodyPr vert="horz" wrap="square" lIns="162000" tIns="162000" rIns="162000" bIns="162000" rtlCol="0">
            <a:no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Improved customer service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responds to user interactions in seconds and frees up customer agents’ time for more complex cases requiring emotional intelligence.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chemeClr val="bg1"/>
              </a:solidFill>
              <a:latin typeface="IBM Plex Sans" panose="020B0503050203000203" pitchFamily="34" charset="77"/>
            </a:endParaRP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Increased operational efficiency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can help countless number of customers simultaneously, therefore minimizing queues and enabling OP to scale their chat channel without having to increase the size of their customer service team.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4347" y="1843396"/>
            <a:ext cx="239518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To meet the growing demand of strategically important chat channel, OP and IBM developed a virtual agent for banking to handle incoming customer inquiries.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enables customers to interact with natural language in Finnish, and get their issues resolved in no time.</a:t>
            </a:r>
          </a:p>
          <a:p>
            <a:pPr defTabSz="514350">
              <a:lnSpc>
                <a:spcPct val="100000"/>
              </a:lnSpc>
            </a:pPr>
            <a:endParaRPr lang="en-US" altLang="en-US" sz="1050" dirty="0">
              <a:solidFill>
                <a:srgbClr val="000000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  <a:p>
            <a:pPr defTabSz="514350">
              <a:lnSpc>
                <a:spcPct val="100000"/>
              </a:lnSpc>
            </a:pP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has learned up to 1,000 answers in multiple areas e.g. accounts, payments, loans, investments, and online services. The basis for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Opotti’s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Agile development was a customer oriented approach which emphasized seamless cooperation between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and his human colleagues.</a:t>
            </a:r>
            <a:endParaRPr lang="en-US" sz="1050" dirty="0">
              <a:solidFill>
                <a:srgbClr val="000000">
                  <a:lumMod val="65000"/>
                  <a:lumOff val="35000"/>
                </a:srgbClr>
              </a:solidFill>
              <a:latin typeface="IBM Plex Sans" panose="020B0503050203000203" pitchFamily="34" charset="7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9842" y="476035"/>
            <a:ext cx="35961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sz="3000" b="1" dirty="0" err="1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Opotti</a:t>
            </a:r>
            <a:r>
              <a:rPr lang="en-US" sz="3000" b="1" dirty="0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 Chatbot</a:t>
            </a:r>
          </a:p>
          <a:p>
            <a:pPr defTabSz="514350">
              <a:lnSpc>
                <a:spcPct val="100000"/>
              </a:lnSpc>
              <a:spcAft>
                <a:spcPts val="450"/>
              </a:spcAft>
            </a:pP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 Financial Group is enhancing customer experience at scale </a:t>
            </a:r>
            <a:b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</a:b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with an AI-powered chatbot.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3924C-3D55-3341-88B9-6349AAD014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573" y="4750148"/>
            <a:ext cx="276554" cy="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2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83DB20-A33B-4B4A-A617-9FB0627E0B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" t="5569" r="16825" b="10802"/>
          <a:stretch/>
        </p:blipFill>
        <p:spPr>
          <a:xfrm>
            <a:off x="-2380" y="2"/>
            <a:ext cx="9146381" cy="5149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8AF80-86FF-8A48-B94D-E13426CB397E}"/>
              </a:ext>
            </a:extLst>
          </p:cNvPr>
          <p:cNvSpPr/>
          <p:nvPr/>
        </p:nvSpPr>
        <p:spPr>
          <a:xfrm>
            <a:off x="3066" y="1"/>
            <a:ext cx="5026134" cy="514906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i-FI" sz="1250" dirty="0">
              <a:solidFill>
                <a:srgbClr val="051243"/>
              </a:solidFill>
              <a:latin typeface="IBM Plex Sans" panose="020B050305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133B-8457-5341-9DC3-4E8D8827DE9D}"/>
              </a:ext>
            </a:extLst>
          </p:cNvPr>
          <p:cNvSpPr txBox="1"/>
          <p:nvPr/>
        </p:nvSpPr>
        <p:spPr>
          <a:xfrm>
            <a:off x="371475" y="428626"/>
            <a:ext cx="4400550" cy="3794629"/>
          </a:xfrm>
          <a:prstGeom prst="rect">
            <a:avLst/>
          </a:prstGeom>
        </p:spPr>
        <p:txBody>
          <a:bodyPr wrap="square" lIns="57150" tIns="28575" rIns="57150" bIns="28575" rtlCol="0">
            <a:spAutoFit/>
          </a:bodyPr>
          <a:lstStyle/>
          <a:p>
            <a:r>
              <a:rPr lang="en-US" sz="2250" b="1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helps car owners </a:t>
            </a:r>
            <a:r>
              <a:rPr lang="en-US" sz="2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quickly and easily access accurate information about their vehicles</a:t>
            </a:r>
            <a:endParaRPr lang="en-US" sz="2500" b="1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endParaRPr lang="en-US" sz="1500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Daimler AG and IBM have jointly developed the virtual assistant, “Ask Mercedes,”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 based on IBM Watson conversational technology and the IBM Cloud. Mercedes’ goal is to ensure that all drivers are able to quickly and easily access accurate information about their vehicles.</a:t>
            </a:r>
            <a:endParaRPr lang="en-US" sz="1250" b="1" dirty="0">
              <a:solidFill>
                <a:srgbClr val="F5781D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Users can pose questions specifically about their vehicle,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 they would to a knowledgeable Mercedes expert, and can also ask general question about Mercedes features, such as the new EQ design for Mercedes electric vehicles.</a:t>
            </a: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Ask Mercedes is designed to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both Mercedes owners and also users of car sharing or rental services.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25BC65B-A3A7-7849-897B-9C5C0D9571E0}"/>
              </a:ext>
            </a:extLst>
          </p:cNvPr>
          <p:cNvSpPr txBox="1">
            <a:spLocks/>
          </p:cNvSpPr>
          <p:nvPr/>
        </p:nvSpPr>
        <p:spPr>
          <a:xfrm>
            <a:off x="489751" y="4933147"/>
            <a:ext cx="3228975" cy="13738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©</a:t>
            </a:r>
            <a:r>
              <a:rPr lang="en-US" sz="313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2018 IBM Corporation	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fld id="{7C9968D1-C8E5-4FE3-AED4-7D4518C301B3}" type="datetime3">
              <a:rPr lang="en-US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pPr>
                <a:defRPr/>
              </a:pPr>
              <a:t>20 November 2019</a:t>
            </a:fld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	Confidential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9EF87-87AB-8845-876F-57274B7AF1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430" y="4751694"/>
            <a:ext cx="1451597" cy="1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CC691-9C62-3E47-91E1-C76EA6F3A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IBM IP EC&amp;O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44C0-BA5E-334C-8B31-22C351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Management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110ACDB-3BC9-DD41-A08D-004D5734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69" y="183318"/>
            <a:ext cx="3908435" cy="189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52C69F-2D0A-BB4A-ADD5-5CB6615F6D35}"/>
              </a:ext>
            </a:extLst>
          </p:cNvPr>
          <p:cNvSpPr txBox="1">
            <a:spLocks/>
          </p:cNvSpPr>
          <p:nvPr/>
        </p:nvSpPr>
        <p:spPr bwMode="auto">
          <a:xfrm>
            <a:off x="284286" y="721798"/>
            <a:ext cx="4376475" cy="4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Retain 30 years of documented knowledge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F71D3EF-0494-7143-BB99-EAC30A59A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82" y="4339060"/>
            <a:ext cx="308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Watson technology culls through 30 years of Woodside’s documented knowledge.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FAE0CDFA-DA54-8741-A271-D29C6FCA5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634" y="4339060"/>
            <a:ext cx="27962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Engineers augment their expertise with a virtual advisor, “Lesson Learned.”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AC9E2BF-7D83-D341-A201-4B83D9525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497" y="4339060"/>
            <a:ext cx="2805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Each outcome is added to collective knowledge, informing future decisions.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5056-169A-1441-8618-448BE27297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7867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C76AB206-30E1-9D4B-B9CD-F6A4B27D3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36" y="285702"/>
            <a:ext cx="826214" cy="28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F1C7EF-579B-DD40-AAAC-0D6C2F5056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58496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22">
            <a:extLst>
              <a:ext uri="{FF2B5EF4-FFF2-40B4-BE49-F238E27FC236}">
                <a16:creationId xmlns:a16="http://schemas.microsoft.com/office/drawing/2014/main" id="{747CAE12-AC6D-5545-933B-556EB54E7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6" y="1299036"/>
            <a:ext cx="4053061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IBM partnered to build a knowledge base using Watson on all project lessons learned over decades of executing projects.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Trained by the companies highly experienced engineering experts, capturing their many years of experience and by providing answers from over 20,000 documents.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Access to past project history enabled engineers to ask complex questions in natural language and helps in retention of corporate memory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1E547CFB-AD2D-F74D-BDBD-40234815C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330" y="2310736"/>
            <a:ext cx="3919358" cy="17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70 Miles From Shore with Watson: Woodside Energy and IBM </a:t>
            </a:r>
            <a:endParaRPr lang="en-US" altLang="en-US" sz="1050" dirty="0">
              <a:solidFill>
                <a:srgbClr val="FFFFFF"/>
              </a:solidFill>
              <a:ea typeface="MS PGothic" panose="020B0600070205080204" pitchFamily="34" charset="-128"/>
              <a:sym typeface="Helvetica Neue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https://www.youtube.com/watch?v=GFZ2IaTVkY8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sym typeface="Helvetica Neue"/>
              </a:rPr>
              <a:t>Meet our avatar, Willow </a:t>
            </a: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https://youtu.be/6WmgCu8zeVc</a:t>
            </a: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Watson at Work 360: Natural Gas Plant Operated by Woodside</a:t>
            </a: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https://youtu.be/KuqvQr7DiTQ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</p:txBody>
      </p:sp>
      <p:sp>
        <p:nvSpPr>
          <p:cNvPr id="20" name="Action Button: Movie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14B6B3C-8603-7C4C-AFCC-5EA8BCBB059E}"/>
              </a:ext>
            </a:extLst>
          </p:cNvPr>
          <p:cNvSpPr/>
          <p:nvPr/>
        </p:nvSpPr>
        <p:spPr>
          <a:xfrm>
            <a:off x="3190461" y="3478696"/>
            <a:ext cx="367748" cy="367748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Action Button: Movie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C440DB6-2544-9043-99D5-1592349416A5}"/>
              </a:ext>
            </a:extLst>
          </p:cNvPr>
          <p:cNvSpPr/>
          <p:nvPr/>
        </p:nvSpPr>
        <p:spPr>
          <a:xfrm>
            <a:off x="2343150" y="3478696"/>
            <a:ext cx="241024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Action Button: Movie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C5E96B-831F-1F4C-A295-5527DFC793D9}"/>
              </a:ext>
            </a:extLst>
          </p:cNvPr>
          <p:cNvSpPr/>
          <p:nvPr/>
        </p:nvSpPr>
        <p:spPr>
          <a:xfrm>
            <a:off x="2236305" y="3478696"/>
            <a:ext cx="506246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Action Button: Movie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002DB68-2BC6-6C41-A886-8A80B38ED9FB}"/>
              </a:ext>
            </a:extLst>
          </p:cNvPr>
          <p:cNvSpPr/>
          <p:nvPr/>
        </p:nvSpPr>
        <p:spPr>
          <a:xfrm>
            <a:off x="2842592" y="3261111"/>
            <a:ext cx="347869" cy="352734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Action Button: Movie 24">
            <a:hlinkClick r:id="rId7" highlightClick="1"/>
            <a:extLst>
              <a:ext uri="{FF2B5EF4-FFF2-40B4-BE49-F238E27FC236}">
                <a16:creationId xmlns:a16="http://schemas.microsoft.com/office/drawing/2014/main" id="{31B2C1AB-5CA5-3340-BFBE-8AA3F8DBA22C}"/>
              </a:ext>
            </a:extLst>
          </p:cNvPr>
          <p:cNvSpPr/>
          <p:nvPr/>
        </p:nvSpPr>
        <p:spPr>
          <a:xfrm>
            <a:off x="8159608" y="2696508"/>
            <a:ext cx="571071" cy="491392"/>
          </a:xfrm>
          <a:prstGeom prst="actionButtonMovie">
            <a:avLst/>
          </a:prstGeom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9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43375" cy="3286125"/>
          </a:xfrm>
        </p:spPr>
        <p:txBody>
          <a:bodyPr>
            <a:normAutofit/>
          </a:bodyPr>
          <a:lstStyle/>
          <a:p>
            <a: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  <a:t>How to start</a:t>
            </a:r>
            <a:b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3375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building digital assistants?</a:t>
            </a:r>
            <a:endParaRPr lang="en-US" sz="3375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Watson Assistant"/>
          <p:cNvSpPr txBox="1">
            <a:spLocks noGrp="1"/>
          </p:cNvSpPr>
          <p:nvPr>
            <p:ph type="title"/>
          </p:nvPr>
        </p:nvSpPr>
        <p:spPr>
          <a:xfrm>
            <a:off x="633412" y="323850"/>
            <a:ext cx="7877175" cy="8572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b="1" dirty="0">
                <a:latin typeface="IBM Plex Sans" panose="020B0503050203000203" pitchFamily="34" charset="0"/>
              </a:rPr>
              <a:t>Watson Assistant</a:t>
            </a:r>
            <a:br>
              <a:rPr lang="fi-FI" b="1" dirty="0">
                <a:latin typeface="IBM Plex Sans" panose="020B0503050203000203" pitchFamily="34" charset="0"/>
              </a:rPr>
            </a:br>
            <a:r>
              <a:rPr lang="en-US" sz="2200" dirty="0">
                <a:solidFill>
                  <a:srgbClr val="FFFFFF">
                    <a:lumMod val="5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Intent-driven, not rules</a:t>
            </a:r>
            <a:endParaRPr b="1" dirty="0">
              <a:latin typeface="IBM Plex Sans" panose="020B0503050203000203" pitchFamily="34" charset="0"/>
            </a:endParaRPr>
          </a:p>
        </p:txBody>
      </p:sp>
      <p:sp>
        <p:nvSpPr>
          <p:cNvPr id="490" name="Watson Assistant understands the user's intent by utilising the latest Deep learning techniques. Learns over time based on usage."/>
          <p:cNvSpPr txBox="1">
            <a:spLocks noGrp="1"/>
          </p:cNvSpPr>
          <p:nvPr>
            <p:ph type="body" sz="half" idx="1"/>
          </p:nvPr>
        </p:nvSpPr>
        <p:spPr>
          <a:xfrm>
            <a:off x="540327" y="1181100"/>
            <a:ext cx="8064657" cy="136193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0" indent="0" algn="just" defTabSz="171450">
              <a:lnSpc>
                <a:spcPts val="4013"/>
              </a:lnSpc>
              <a:spcBef>
                <a:spcPts val="0"/>
              </a:spcBef>
              <a:buSzTx/>
              <a:buNone/>
              <a:defRPr sz="426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Watson Assistant </a:t>
            </a:r>
            <a:r>
              <a:rPr b="1" dirty="0"/>
              <a:t>understands</a:t>
            </a:r>
            <a:r>
              <a:rPr dirty="0"/>
              <a:t> the user's </a:t>
            </a:r>
            <a:r>
              <a:rPr b="1" dirty="0"/>
              <a:t>intent</a:t>
            </a:r>
            <a:r>
              <a:rPr dirty="0"/>
              <a:t> by </a:t>
            </a:r>
            <a:r>
              <a:rPr lang="fi-FI" dirty="0" err="1"/>
              <a:t>utilizing</a:t>
            </a:r>
            <a:r>
              <a:rPr dirty="0"/>
              <a:t> the latest </a:t>
            </a:r>
            <a:r>
              <a:rPr b="1" dirty="0"/>
              <a:t>Deep learning </a:t>
            </a:r>
            <a:r>
              <a:rPr dirty="0"/>
              <a:t>techniques. </a:t>
            </a:r>
            <a:r>
              <a:rPr b="1" dirty="0"/>
              <a:t>Learns</a:t>
            </a:r>
            <a:r>
              <a:rPr dirty="0"/>
              <a:t> over time based on usage.</a:t>
            </a:r>
            <a:endParaRPr sz="450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2" y="2600466"/>
            <a:ext cx="7877175" cy="16641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27199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2019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2019" id="{476D38CF-8E5F-5E45-858E-266FEF04040F}" vid="{0A710E40-75D6-E541-B65E-9E8EE7A538F7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23430</TotalTime>
  <Words>1317</Words>
  <Application>Microsoft Macintosh PowerPoint</Application>
  <PresentationFormat>On-screen Show (16:9)</PresentationFormat>
  <Paragraphs>190</Paragraphs>
  <Slides>19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Arial Regular</vt:lpstr>
      <vt:lpstr>Calibri</vt:lpstr>
      <vt:lpstr>Helvetica</vt:lpstr>
      <vt:lpstr>Helvetica Neue</vt:lpstr>
      <vt:lpstr>Helvetica Neue Light</vt:lpstr>
      <vt:lpstr>Helvetica Neue Medium</vt:lpstr>
      <vt:lpstr>HelvNeue Light for IBM</vt:lpstr>
      <vt:lpstr>IBM Plex Sans</vt:lpstr>
      <vt:lpstr>IBM Plex Sans Regular</vt:lpstr>
      <vt:lpstr>Times</vt:lpstr>
      <vt:lpstr>Wingdings</vt:lpstr>
      <vt:lpstr>10 September 2009</vt:lpstr>
      <vt:lpstr>IBM2019</vt:lpstr>
      <vt:lpstr>Black</vt:lpstr>
      <vt:lpstr>1_10 September 2009</vt:lpstr>
      <vt:lpstr>Watson Assistant      Jenni Hautojärvi Client Technical Specialist IBM Cloud   Lasse Huotari Client Technical Specialist Data Science &amp; AI </vt:lpstr>
      <vt:lpstr>Our vision: For a given company, their customers have  a branded, trusted, and personalized 'one stop shop’, for all inbound and outbound communication</vt:lpstr>
      <vt:lpstr>Key Use Cases</vt:lpstr>
      <vt:lpstr>Key Benefits</vt:lpstr>
      <vt:lpstr>PowerPoint Presentation</vt:lpstr>
      <vt:lpstr>PowerPoint Presentation</vt:lpstr>
      <vt:lpstr>Knowledge Management</vt:lpstr>
      <vt:lpstr>How to start building digital assistants?</vt:lpstr>
      <vt:lpstr>Watson Assistant Intent-driven, not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611</cp:revision>
  <cp:lastPrinted>2017-05-16T10:58:10Z</cp:lastPrinted>
  <dcterms:created xsi:type="dcterms:W3CDTF">2014-12-08T21:55:31Z</dcterms:created>
  <dcterms:modified xsi:type="dcterms:W3CDTF">2019-11-20T14:34:29Z</dcterms:modified>
</cp:coreProperties>
</file>